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6"/>
  </p:notesMasterIdLst>
  <p:sldIdLst>
    <p:sldId id="256" r:id="rId5"/>
    <p:sldId id="257" r:id="rId6"/>
    <p:sldId id="258" r:id="rId7"/>
    <p:sldId id="259" r:id="rId8"/>
    <p:sldId id="264" r:id="rId9"/>
    <p:sldId id="260" r:id="rId10"/>
    <p:sldId id="261" r:id="rId11"/>
    <p:sldId id="262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5" r:id="rId30"/>
    <p:sldId id="281" r:id="rId31"/>
    <p:sldId id="282" r:id="rId32"/>
    <p:sldId id="283" r:id="rId33"/>
    <p:sldId id="284" r:id="rId34"/>
    <p:sldId id="286" r:id="rId35"/>
    <p:sldId id="287" r:id="rId36"/>
    <p:sldId id="288" r:id="rId37"/>
    <p:sldId id="289" r:id="rId38"/>
    <p:sldId id="290" r:id="rId39"/>
    <p:sldId id="291" r:id="rId40"/>
    <p:sldId id="332" r:id="rId41"/>
    <p:sldId id="292" r:id="rId42"/>
    <p:sldId id="294" r:id="rId43"/>
    <p:sldId id="295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293" r:id="rId58"/>
    <p:sldId id="296" r:id="rId59"/>
    <p:sldId id="297" r:id="rId60"/>
    <p:sldId id="298" r:id="rId61"/>
    <p:sldId id="335" r:id="rId62"/>
    <p:sldId id="336" r:id="rId63"/>
    <p:sldId id="299" r:id="rId64"/>
    <p:sldId id="300" r:id="rId65"/>
    <p:sldId id="301" r:id="rId66"/>
    <p:sldId id="302" r:id="rId67"/>
    <p:sldId id="303" r:id="rId68"/>
    <p:sldId id="304" r:id="rId69"/>
    <p:sldId id="318" r:id="rId70"/>
    <p:sldId id="319" r:id="rId71"/>
    <p:sldId id="320" r:id="rId72"/>
    <p:sldId id="321" r:id="rId73"/>
    <p:sldId id="322" r:id="rId74"/>
    <p:sldId id="324" r:id="rId75"/>
    <p:sldId id="325" r:id="rId76"/>
    <p:sldId id="337" r:id="rId77"/>
    <p:sldId id="326" r:id="rId78"/>
    <p:sldId id="327" r:id="rId79"/>
    <p:sldId id="328" r:id="rId80"/>
    <p:sldId id="329" r:id="rId81"/>
    <p:sldId id="330" r:id="rId82"/>
    <p:sldId id="331" r:id="rId83"/>
    <p:sldId id="333" r:id="rId84"/>
    <p:sldId id="334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3CEE85-4A3F-48F2-B9E6-B2E46F7A9AA7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D65593A-36EB-4141-A637-F6EF1EA85D4B}">
      <dgm:prSet/>
      <dgm:spPr/>
      <dgm:t>
        <a:bodyPr/>
        <a:lstStyle/>
        <a:p>
          <a:r>
            <a:rPr lang="en-US"/>
            <a:t>Fine-tune</a:t>
          </a:r>
        </a:p>
      </dgm:t>
    </dgm:pt>
    <dgm:pt modelId="{CACADFF4-2AD2-464D-B5CC-B700346A0C3B}" type="parTrans" cxnId="{AD2A253C-EEF7-4413-BD23-C14BED1B17CF}">
      <dgm:prSet/>
      <dgm:spPr/>
      <dgm:t>
        <a:bodyPr/>
        <a:lstStyle/>
        <a:p>
          <a:endParaRPr lang="en-US"/>
        </a:p>
      </dgm:t>
    </dgm:pt>
    <dgm:pt modelId="{8C0FA5CE-6F06-4C18-8864-6657AC72CC20}" type="sibTrans" cxnId="{AD2A253C-EEF7-4413-BD23-C14BED1B17CF}">
      <dgm:prSet/>
      <dgm:spPr/>
      <dgm:t>
        <a:bodyPr/>
        <a:lstStyle/>
        <a:p>
          <a:endParaRPr lang="en-US"/>
        </a:p>
      </dgm:t>
    </dgm:pt>
    <dgm:pt modelId="{EDE125ED-A694-4889-8885-0F8D091B476B}">
      <dgm:prSet/>
      <dgm:spPr/>
      <dgm:t>
        <a:bodyPr/>
        <a:lstStyle/>
        <a:p>
          <a:r>
            <a:rPr lang="en-US"/>
            <a:t>GridSearchCV: Fine-tune the hyperparameters for XGBoost, LightGBM, and Gradient Boosting.</a:t>
          </a:r>
        </a:p>
      </dgm:t>
    </dgm:pt>
    <dgm:pt modelId="{263DBD04-F9AF-4AFF-9106-7F8D6A6DFEF3}" type="parTrans" cxnId="{1B074007-F7DB-4EA1-A668-FE6C2ABCC7CB}">
      <dgm:prSet/>
      <dgm:spPr/>
      <dgm:t>
        <a:bodyPr/>
        <a:lstStyle/>
        <a:p>
          <a:endParaRPr lang="en-US"/>
        </a:p>
      </dgm:t>
    </dgm:pt>
    <dgm:pt modelId="{0AAF026A-70CE-42BC-9E4D-8FA9CF3C1356}" type="sibTrans" cxnId="{1B074007-F7DB-4EA1-A668-FE6C2ABCC7CB}">
      <dgm:prSet/>
      <dgm:spPr/>
      <dgm:t>
        <a:bodyPr/>
        <a:lstStyle/>
        <a:p>
          <a:endParaRPr lang="en-US"/>
        </a:p>
      </dgm:t>
    </dgm:pt>
    <dgm:pt modelId="{C83659E2-0213-4F1C-BE85-D356D4F3C206}">
      <dgm:prSet/>
      <dgm:spPr/>
      <dgm:t>
        <a:bodyPr/>
        <a:lstStyle/>
        <a:p>
          <a:r>
            <a:rPr lang="en-US"/>
            <a:t>Ensure</a:t>
          </a:r>
        </a:p>
      </dgm:t>
    </dgm:pt>
    <dgm:pt modelId="{F3E0D86E-891E-45EF-B9D8-EE10A011B40A}" type="parTrans" cxnId="{8DD99509-0523-4C78-8A2C-E227CC0898E9}">
      <dgm:prSet/>
      <dgm:spPr/>
      <dgm:t>
        <a:bodyPr/>
        <a:lstStyle/>
        <a:p>
          <a:endParaRPr lang="en-US"/>
        </a:p>
      </dgm:t>
    </dgm:pt>
    <dgm:pt modelId="{64DBA6FD-AD8A-4C06-AF96-FE7A3CC0AAA9}" type="sibTrans" cxnId="{8DD99509-0523-4C78-8A2C-E227CC0898E9}">
      <dgm:prSet/>
      <dgm:spPr/>
      <dgm:t>
        <a:bodyPr/>
        <a:lstStyle/>
        <a:p>
          <a:endParaRPr lang="en-US"/>
        </a:p>
      </dgm:t>
    </dgm:pt>
    <dgm:pt modelId="{8115E762-A50A-43C3-BF50-810FFEE84BB1}">
      <dgm:prSet/>
      <dgm:spPr/>
      <dgm:t>
        <a:bodyPr/>
        <a:lstStyle/>
        <a:p>
          <a:r>
            <a:rPr lang="en-US"/>
            <a:t>Cross-Validation: Ensure the model generalizes well across different data splits.</a:t>
          </a:r>
        </a:p>
      </dgm:t>
    </dgm:pt>
    <dgm:pt modelId="{8EA6A7FC-341E-445D-AD76-E11078ABCA32}" type="parTrans" cxnId="{CE917353-F2FD-485D-8C5C-7B3BAC2D16F8}">
      <dgm:prSet/>
      <dgm:spPr/>
      <dgm:t>
        <a:bodyPr/>
        <a:lstStyle/>
        <a:p>
          <a:endParaRPr lang="en-US"/>
        </a:p>
      </dgm:t>
    </dgm:pt>
    <dgm:pt modelId="{5EE7640B-797D-4D52-AAB6-07F0671A11E2}" type="sibTrans" cxnId="{CE917353-F2FD-485D-8C5C-7B3BAC2D16F8}">
      <dgm:prSet/>
      <dgm:spPr/>
      <dgm:t>
        <a:bodyPr/>
        <a:lstStyle/>
        <a:p>
          <a:endParaRPr lang="en-US"/>
        </a:p>
      </dgm:t>
    </dgm:pt>
    <dgm:pt modelId="{1F66263E-EF10-4C79-82D6-DAB1172226E0}">
      <dgm:prSet/>
      <dgm:spPr/>
      <dgm:t>
        <a:bodyPr/>
        <a:lstStyle/>
        <a:p>
          <a:r>
            <a:rPr lang="en-US"/>
            <a:t>Transfer</a:t>
          </a:r>
        </a:p>
      </dgm:t>
    </dgm:pt>
    <dgm:pt modelId="{23DF158B-7E01-41F5-AFFB-229A6A41A359}" type="parTrans" cxnId="{FC082E77-80BE-4005-B2B4-D3A306E1AF75}">
      <dgm:prSet/>
      <dgm:spPr/>
      <dgm:t>
        <a:bodyPr/>
        <a:lstStyle/>
        <a:p>
          <a:endParaRPr lang="en-US"/>
        </a:p>
      </dgm:t>
    </dgm:pt>
    <dgm:pt modelId="{38A7D8D0-1A28-4A91-BEB7-897C7C23A2F0}" type="sibTrans" cxnId="{FC082E77-80BE-4005-B2B4-D3A306E1AF75}">
      <dgm:prSet/>
      <dgm:spPr/>
      <dgm:t>
        <a:bodyPr/>
        <a:lstStyle/>
        <a:p>
          <a:endParaRPr lang="en-US"/>
        </a:p>
      </dgm:t>
    </dgm:pt>
    <dgm:pt modelId="{4EBC5A64-F253-41D2-8DCD-34CBC60A8D04}">
      <dgm:prSet/>
      <dgm:spPr/>
      <dgm:t>
        <a:bodyPr/>
        <a:lstStyle/>
        <a:p>
          <a:r>
            <a:rPr lang="en-US"/>
            <a:t>Transfer Prediction: Apply the trained model to predict the discharge capacity of another battery cell.</a:t>
          </a:r>
        </a:p>
      </dgm:t>
    </dgm:pt>
    <dgm:pt modelId="{A0ABCF05-EF20-424E-B924-97A86223E63C}" type="parTrans" cxnId="{0EBAA189-E52F-4674-A8B9-BF8E83AAD974}">
      <dgm:prSet/>
      <dgm:spPr/>
      <dgm:t>
        <a:bodyPr/>
        <a:lstStyle/>
        <a:p>
          <a:endParaRPr lang="en-US"/>
        </a:p>
      </dgm:t>
    </dgm:pt>
    <dgm:pt modelId="{CC3D5982-AB89-423A-834F-FA1B3BA1F946}" type="sibTrans" cxnId="{0EBAA189-E52F-4674-A8B9-BF8E83AAD974}">
      <dgm:prSet/>
      <dgm:spPr/>
      <dgm:t>
        <a:bodyPr/>
        <a:lstStyle/>
        <a:p>
          <a:endParaRPr lang="en-US"/>
        </a:p>
      </dgm:t>
    </dgm:pt>
    <dgm:pt modelId="{AAB803B8-A24F-4F32-A56E-BC56D35EF5EE}" type="pres">
      <dgm:prSet presAssocID="{CB3CEE85-4A3F-48F2-B9E6-B2E46F7A9AA7}" presName="Name0" presStyleCnt="0">
        <dgm:presLayoutVars>
          <dgm:dir/>
          <dgm:animLvl val="lvl"/>
          <dgm:resizeHandles val="exact"/>
        </dgm:presLayoutVars>
      </dgm:prSet>
      <dgm:spPr/>
    </dgm:pt>
    <dgm:pt modelId="{57780ABB-3E7E-40A8-82CF-E86B0852F035}" type="pres">
      <dgm:prSet presAssocID="{AD65593A-36EB-4141-A637-F6EF1EA85D4B}" presName="linNode" presStyleCnt="0"/>
      <dgm:spPr/>
    </dgm:pt>
    <dgm:pt modelId="{9AF9906D-E31F-4675-8D9F-531B56F49636}" type="pres">
      <dgm:prSet presAssocID="{AD65593A-36EB-4141-A637-F6EF1EA85D4B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48D93B65-2AA4-4BBC-8E92-3E3187C1A7D9}" type="pres">
      <dgm:prSet presAssocID="{AD65593A-36EB-4141-A637-F6EF1EA85D4B}" presName="descendantText" presStyleLbl="alignAccFollowNode1" presStyleIdx="0" presStyleCnt="3">
        <dgm:presLayoutVars>
          <dgm:bulletEnabled/>
        </dgm:presLayoutVars>
      </dgm:prSet>
      <dgm:spPr/>
    </dgm:pt>
    <dgm:pt modelId="{F5AA0A91-333C-484F-BD0F-B4738BA952F1}" type="pres">
      <dgm:prSet presAssocID="{8C0FA5CE-6F06-4C18-8864-6657AC72CC20}" presName="sp" presStyleCnt="0"/>
      <dgm:spPr/>
    </dgm:pt>
    <dgm:pt modelId="{1FB2D16A-8F95-486B-90D3-D6E240213BAC}" type="pres">
      <dgm:prSet presAssocID="{C83659E2-0213-4F1C-BE85-D356D4F3C206}" presName="linNode" presStyleCnt="0"/>
      <dgm:spPr/>
    </dgm:pt>
    <dgm:pt modelId="{95D06AEB-A1A9-40B4-9108-258A67AB9D87}" type="pres">
      <dgm:prSet presAssocID="{C83659E2-0213-4F1C-BE85-D356D4F3C206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8FCFEAC6-AE56-4BF5-8DF6-31E502E70662}" type="pres">
      <dgm:prSet presAssocID="{C83659E2-0213-4F1C-BE85-D356D4F3C206}" presName="descendantText" presStyleLbl="alignAccFollowNode1" presStyleIdx="1" presStyleCnt="3">
        <dgm:presLayoutVars>
          <dgm:bulletEnabled/>
        </dgm:presLayoutVars>
      </dgm:prSet>
      <dgm:spPr/>
    </dgm:pt>
    <dgm:pt modelId="{26FC3870-108B-49CF-8758-8B38E27C0472}" type="pres">
      <dgm:prSet presAssocID="{64DBA6FD-AD8A-4C06-AF96-FE7A3CC0AAA9}" presName="sp" presStyleCnt="0"/>
      <dgm:spPr/>
    </dgm:pt>
    <dgm:pt modelId="{D588980E-2F21-47F0-BDE5-B8B33B5897A8}" type="pres">
      <dgm:prSet presAssocID="{1F66263E-EF10-4C79-82D6-DAB1172226E0}" presName="linNode" presStyleCnt="0"/>
      <dgm:spPr/>
    </dgm:pt>
    <dgm:pt modelId="{7EAA20E9-E6AB-4872-9287-212E3C14CBE0}" type="pres">
      <dgm:prSet presAssocID="{1F66263E-EF10-4C79-82D6-DAB1172226E0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5AC6321A-5E8B-4A58-97EA-2FFFF0A544AB}" type="pres">
      <dgm:prSet presAssocID="{1F66263E-EF10-4C79-82D6-DAB1172226E0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1B074007-F7DB-4EA1-A668-FE6C2ABCC7CB}" srcId="{AD65593A-36EB-4141-A637-F6EF1EA85D4B}" destId="{EDE125ED-A694-4889-8885-0F8D091B476B}" srcOrd="0" destOrd="0" parTransId="{263DBD04-F9AF-4AFF-9106-7F8D6A6DFEF3}" sibTransId="{0AAF026A-70CE-42BC-9E4D-8FA9CF3C1356}"/>
    <dgm:cxn modelId="{8DD99509-0523-4C78-8A2C-E227CC0898E9}" srcId="{CB3CEE85-4A3F-48F2-B9E6-B2E46F7A9AA7}" destId="{C83659E2-0213-4F1C-BE85-D356D4F3C206}" srcOrd="1" destOrd="0" parTransId="{F3E0D86E-891E-45EF-B9D8-EE10A011B40A}" sibTransId="{64DBA6FD-AD8A-4C06-AF96-FE7A3CC0AAA9}"/>
    <dgm:cxn modelId="{65601A31-A0B8-4DE5-B7EE-4300D2909A00}" type="presOf" srcId="{AD65593A-36EB-4141-A637-F6EF1EA85D4B}" destId="{9AF9906D-E31F-4675-8D9F-531B56F49636}" srcOrd="0" destOrd="0" presId="urn:microsoft.com/office/officeart/2016/7/layout/VerticalSolidActionList"/>
    <dgm:cxn modelId="{AD2A253C-EEF7-4413-BD23-C14BED1B17CF}" srcId="{CB3CEE85-4A3F-48F2-B9E6-B2E46F7A9AA7}" destId="{AD65593A-36EB-4141-A637-F6EF1EA85D4B}" srcOrd="0" destOrd="0" parTransId="{CACADFF4-2AD2-464D-B5CC-B700346A0C3B}" sibTransId="{8C0FA5CE-6F06-4C18-8864-6657AC72CC20}"/>
    <dgm:cxn modelId="{61A6A15D-7551-45B7-8AA5-5F39795B2B37}" type="presOf" srcId="{8115E762-A50A-43C3-BF50-810FFEE84BB1}" destId="{8FCFEAC6-AE56-4BF5-8DF6-31E502E70662}" srcOrd="0" destOrd="0" presId="urn:microsoft.com/office/officeart/2016/7/layout/VerticalSolidActionList"/>
    <dgm:cxn modelId="{F141EB5D-878E-4D31-A2C6-804654DB0969}" type="presOf" srcId="{1F66263E-EF10-4C79-82D6-DAB1172226E0}" destId="{7EAA20E9-E6AB-4872-9287-212E3C14CBE0}" srcOrd="0" destOrd="0" presId="urn:microsoft.com/office/officeart/2016/7/layout/VerticalSolidActionList"/>
    <dgm:cxn modelId="{544BCC44-0988-4346-A084-E334B984F503}" type="presOf" srcId="{CB3CEE85-4A3F-48F2-B9E6-B2E46F7A9AA7}" destId="{AAB803B8-A24F-4F32-A56E-BC56D35EF5EE}" srcOrd="0" destOrd="0" presId="urn:microsoft.com/office/officeart/2016/7/layout/VerticalSolidActionList"/>
    <dgm:cxn modelId="{5571234A-822B-4C52-A57E-AB02AA6C4AB3}" type="presOf" srcId="{C83659E2-0213-4F1C-BE85-D356D4F3C206}" destId="{95D06AEB-A1A9-40B4-9108-258A67AB9D87}" srcOrd="0" destOrd="0" presId="urn:microsoft.com/office/officeart/2016/7/layout/VerticalSolidActionList"/>
    <dgm:cxn modelId="{8B98C74B-9657-45CB-8BD3-6CFA6B6F80B3}" type="presOf" srcId="{4EBC5A64-F253-41D2-8DCD-34CBC60A8D04}" destId="{5AC6321A-5E8B-4A58-97EA-2FFFF0A544AB}" srcOrd="0" destOrd="0" presId="urn:microsoft.com/office/officeart/2016/7/layout/VerticalSolidActionList"/>
    <dgm:cxn modelId="{CE917353-F2FD-485D-8C5C-7B3BAC2D16F8}" srcId="{C83659E2-0213-4F1C-BE85-D356D4F3C206}" destId="{8115E762-A50A-43C3-BF50-810FFEE84BB1}" srcOrd="0" destOrd="0" parTransId="{8EA6A7FC-341E-445D-AD76-E11078ABCA32}" sibTransId="{5EE7640B-797D-4D52-AAB6-07F0671A11E2}"/>
    <dgm:cxn modelId="{FC082E77-80BE-4005-B2B4-D3A306E1AF75}" srcId="{CB3CEE85-4A3F-48F2-B9E6-B2E46F7A9AA7}" destId="{1F66263E-EF10-4C79-82D6-DAB1172226E0}" srcOrd="2" destOrd="0" parTransId="{23DF158B-7E01-41F5-AFFB-229A6A41A359}" sibTransId="{38A7D8D0-1A28-4A91-BEB7-897C7C23A2F0}"/>
    <dgm:cxn modelId="{0EBAA189-E52F-4674-A8B9-BF8E83AAD974}" srcId="{1F66263E-EF10-4C79-82D6-DAB1172226E0}" destId="{4EBC5A64-F253-41D2-8DCD-34CBC60A8D04}" srcOrd="0" destOrd="0" parTransId="{A0ABCF05-EF20-424E-B924-97A86223E63C}" sibTransId="{CC3D5982-AB89-423A-834F-FA1B3BA1F946}"/>
    <dgm:cxn modelId="{4E5F7EFC-625D-470E-AACE-7CD0956CCF6B}" type="presOf" srcId="{EDE125ED-A694-4889-8885-0F8D091B476B}" destId="{48D93B65-2AA4-4BBC-8E92-3E3187C1A7D9}" srcOrd="0" destOrd="0" presId="urn:microsoft.com/office/officeart/2016/7/layout/VerticalSolidActionList"/>
    <dgm:cxn modelId="{071EA6FA-3296-4AF7-A207-3E1BE8D532D5}" type="presParOf" srcId="{AAB803B8-A24F-4F32-A56E-BC56D35EF5EE}" destId="{57780ABB-3E7E-40A8-82CF-E86B0852F035}" srcOrd="0" destOrd="0" presId="urn:microsoft.com/office/officeart/2016/7/layout/VerticalSolidActionList"/>
    <dgm:cxn modelId="{40FC367D-C27F-4A0C-AC76-6ADDC02CE834}" type="presParOf" srcId="{57780ABB-3E7E-40A8-82CF-E86B0852F035}" destId="{9AF9906D-E31F-4675-8D9F-531B56F49636}" srcOrd="0" destOrd="0" presId="urn:microsoft.com/office/officeart/2016/7/layout/VerticalSolidActionList"/>
    <dgm:cxn modelId="{99FFFF52-E05B-4916-89CF-C635F0A6F034}" type="presParOf" srcId="{57780ABB-3E7E-40A8-82CF-E86B0852F035}" destId="{48D93B65-2AA4-4BBC-8E92-3E3187C1A7D9}" srcOrd="1" destOrd="0" presId="urn:microsoft.com/office/officeart/2016/7/layout/VerticalSolidActionList"/>
    <dgm:cxn modelId="{82C8D11C-C2AB-4EF5-B579-673D44008035}" type="presParOf" srcId="{AAB803B8-A24F-4F32-A56E-BC56D35EF5EE}" destId="{F5AA0A91-333C-484F-BD0F-B4738BA952F1}" srcOrd="1" destOrd="0" presId="urn:microsoft.com/office/officeart/2016/7/layout/VerticalSolidActionList"/>
    <dgm:cxn modelId="{83139E16-A2E3-4E3C-89C8-8DF770C86F15}" type="presParOf" srcId="{AAB803B8-A24F-4F32-A56E-BC56D35EF5EE}" destId="{1FB2D16A-8F95-486B-90D3-D6E240213BAC}" srcOrd="2" destOrd="0" presId="urn:microsoft.com/office/officeart/2016/7/layout/VerticalSolidActionList"/>
    <dgm:cxn modelId="{48D74498-0F20-40F8-A32F-5540907DE971}" type="presParOf" srcId="{1FB2D16A-8F95-486B-90D3-D6E240213BAC}" destId="{95D06AEB-A1A9-40B4-9108-258A67AB9D87}" srcOrd="0" destOrd="0" presId="urn:microsoft.com/office/officeart/2016/7/layout/VerticalSolidActionList"/>
    <dgm:cxn modelId="{312A1A0C-A7F5-40B0-A3C6-D9DF7F5416EF}" type="presParOf" srcId="{1FB2D16A-8F95-486B-90D3-D6E240213BAC}" destId="{8FCFEAC6-AE56-4BF5-8DF6-31E502E70662}" srcOrd="1" destOrd="0" presId="urn:microsoft.com/office/officeart/2016/7/layout/VerticalSolidActionList"/>
    <dgm:cxn modelId="{13B38C0B-2B0E-404C-82FD-36008D311B39}" type="presParOf" srcId="{AAB803B8-A24F-4F32-A56E-BC56D35EF5EE}" destId="{26FC3870-108B-49CF-8758-8B38E27C0472}" srcOrd="3" destOrd="0" presId="urn:microsoft.com/office/officeart/2016/7/layout/VerticalSolidActionList"/>
    <dgm:cxn modelId="{0E8484D6-C8BB-41E1-8FBF-1AE0DAE8A144}" type="presParOf" srcId="{AAB803B8-A24F-4F32-A56E-BC56D35EF5EE}" destId="{D588980E-2F21-47F0-BDE5-B8B33B5897A8}" srcOrd="4" destOrd="0" presId="urn:microsoft.com/office/officeart/2016/7/layout/VerticalSolidActionList"/>
    <dgm:cxn modelId="{BE8F3D41-6CCE-41C4-91D7-F61A1A97E516}" type="presParOf" srcId="{D588980E-2F21-47F0-BDE5-B8B33B5897A8}" destId="{7EAA20E9-E6AB-4872-9287-212E3C14CBE0}" srcOrd="0" destOrd="0" presId="urn:microsoft.com/office/officeart/2016/7/layout/VerticalSolidActionList"/>
    <dgm:cxn modelId="{4C414ACE-5CA2-4CD9-906F-B8CDA954087E}" type="presParOf" srcId="{D588980E-2F21-47F0-BDE5-B8B33B5897A8}" destId="{5AC6321A-5E8B-4A58-97EA-2FFFF0A544AB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93B65-2AA4-4BBC-8E92-3E3187C1A7D9}">
      <dsp:nvSpPr>
        <dsp:cNvPr id="0" name=""/>
        <dsp:cNvSpPr/>
      </dsp:nvSpPr>
      <dsp:spPr>
        <a:xfrm>
          <a:off x="1923626" y="1279"/>
          <a:ext cx="7694506" cy="131119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95" tIns="333043" rIns="149295" bIns="333043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GridSearchCV: Fine-tune the hyperparameters for XGBoost, LightGBM, and Gradient Boosting.</a:t>
          </a:r>
        </a:p>
      </dsp:txBody>
      <dsp:txXfrm>
        <a:off x="1923626" y="1279"/>
        <a:ext cx="7694506" cy="1311193"/>
      </dsp:txXfrm>
    </dsp:sp>
    <dsp:sp modelId="{9AF9906D-E31F-4675-8D9F-531B56F49636}">
      <dsp:nvSpPr>
        <dsp:cNvPr id="0" name=""/>
        <dsp:cNvSpPr/>
      </dsp:nvSpPr>
      <dsp:spPr>
        <a:xfrm>
          <a:off x="0" y="1279"/>
          <a:ext cx="1923626" cy="13111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92" tIns="129517" rIns="101792" bIns="12951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Fine-tune</a:t>
          </a:r>
        </a:p>
      </dsp:txBody>
      <dsp:txXfrm>
        <a:off x="0" y="1279"/>
        <a:ext cx="1923626" cy="1311193"/>
      </dsp:txXfrm>
    </dsp:sp>
    <dsp:sp modelId="{8FCFEAC6-AE56-4BF5-8DF6-31E502E70662}">
      <dsp:nvSpPr>
        <dsp:cNvPr id="0" name=""/>
        <dsp:cNvSpPr/>
      </dsp:nvSpPr>
      <dsp:spPr>
        <a:xfrm>
          <a:off x="1923626" y="1391144"/>
          <a:ext cx="7694506" cy="1311193"/>
        </a:xfrm>
        <a:prstGeom prst="rect">
          <a:avLst/>
        </a:prstGeom>
        <a:solidFill>
          <a:schemeClr val="accent2">
            <a:tint val="40000"/>
            <a:alpha val="90000"/>
            <a:hueOff val="-2045920"/>
            <a:satOff val="22554"/>
            <a:lumOff val="214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045920"/>
              <a:satOff val="22554"/>
              <a:lumOff val="21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95" tIns="333043" rIns="149295" bIns="333043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Cross-Validation: Ensure the model generalizes well across different data splits.</a:t>
          </a:r>
        </a:p>
      </dsp:txBody>
      <dsp:txXfrm>
        <a:off x="1923626" y="1391144"/>
        <a:ext cx="7694506" cy="1311193"/>
      </dsp:txXfrm>
    </dsp:sp>
    <dsp:sp modelId="{95D06AEB-A1A9-40B4-9108-258A67AB9D87}">
      <dsp:nvSpPr>
        <dsp:cNvPr id="0" name=""/>
        <dsp:cNvSpPr/>
      </dsp:nvSpPr>
      <dsp:spPr>
        <a:xfrm>
          <a:off x="0" y="1391144"/>
          <a:ext cx="1923626" cy="1311193"/>
        </a:xfrm>
        <a:prstGeom prst="rect">
          <a:avLst/>
        </a:prstGeom>
        <a:solidFill>
          <a:schemeClr val="accent2">
            <a:hueOff val="-1482143"/>
            <a:satOff val="7100"/>
            <a:lumOff val="6569"/>
            <a:alphaOff val="0"/>
          </a:schemeClr>
        </a:solidFill>
        <a:ln w="19050" cap="rnd" cmpd="sng" algn="ctr">
          <a:solidFill>
            <a:schemeClr val="accent2">
              <a:hueOff val="-1482143"/>
              <a:satOff val="7100"/>
              <a:lumOff val="6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92" tIns="129517" rIns="101792" bIns="12951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Ensure</a:t>
          </a:r>
        </a:p>
      </dsp:txBody>
      <dsp:txXfrm>
        <a:off x="0" y="1391144"/>
        <a:ext cx="1923626" cy="1311193"/>
      </dsp:txXfrm>
    </dsp:sp>
    <dsp:sp modelId="{5AC6321A-5E8B-4A58-97EA-2FFFF0A544AB}">
      <dsp:nvSpPr>
        <dsp:cNvPr id="0" name=""/>
        <dsp:cNvSpPr/>
      </dsp:nvSpPr>
      <dsp:spPr>
        <a:xfrm>
          <a:off x="1923626" y="2781009"/>
          <a:ext cx="7694506" cy="1311193"/>
        </a:xfrm>
        <a:prstGeom prst="rect">
          <a:avLst/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95" tIns="333043" rIns="149295" bIns="333043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Transfer Prediction: Apply the trained model to predict the discharge capacity of another battery cell.</a:t>
          </a:r>
        </a:p>
      </dsp:txBody>
      <dsp:txXfrm>
        <a:off x="1923626" y="2781009"/>
        <a:ext cx="7694506" cy="1311193"/>
      </dsp:txXfrm>
    </dsp:sp>
    <dsp:sp modelId="{7EAA20E9-E6AB-4872-9287-212E3C14CBE0}">
      <dsp:nvSpPr>
        <dsp:cNvPr id="0" name=""/>
        <dsp:cNvSpPr/>
      </dsp:nvSpPr>
      <dsp:spPr>
        <a:xfrm>
          <a:off x="0" y="2781009"/>
          <a:ext cx="1923626" cy="1311193"/>
        </a:xfrm>
        <a:prstGeom prst="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92" tIns="129517" rIns="101792" bIns="12951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Transfer</a:t>
          </a:r>
        </a:p>
      </dsp:txBody>
      <dsp:txXfrm>
        <a:off x="0" y="2781009"/>
        <a:ext cx="1923626" cy="1311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33818-0803-4398-B8FA-A344261BA7AC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046AC-BB60-424C-8A3C-0C6F6288D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75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046AC-BB60-424C-8A3C-0C6F6288DEB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0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0EC-6F04-436D-B011-DE33596A0A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4F00-BAEF-43CF-864C-C2F096F60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59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0EC-6F04-436D-B011-DE33596A0A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4F00-BAEF-43CF-864C-C2F096F60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66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0EC-6F04-436D-B011-DE33596A0A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4F00-BAEF-43CF-864C-C2F096F60ED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3440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0EC-6F04-436D-B011-DE33596A0A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4F00-BAEF-43CF-864C-C2F096F60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01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0EC-6F04-436D-B011-DE33596A0A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4F00-BAEF-43CF-864C-C2F096F60ED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763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0EC-6F04-436D-B011-DE33596A0A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4F00-BAEF-43CF-864C-C2F096F60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08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0EC-6F04-436D-B011-DE33596A0A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4F00-BAEF-43CF-864C-C2F096F60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53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0EC-6F04-436D-B011-DE33596A0A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4F00-BAEF-43CF-864C-C2F096F60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23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0EC-6F04-436D-B011-DE33596A0A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4F00-BAEF-43CF-864C-C2F096F60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89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0EC-6F04-436D-B011-DE33596A0A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4F00-BAEF-43CF-864C-C2F096F60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5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0EC-6F04-436D-B011-DE33596A0A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4F00-BAEF-43CF-864C-C2F096F60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4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0EC-6F04-436D-B011-DE33596A0A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4F00-BAEF-43CF-864C-C2F096F60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20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0EC-6F04-436D-B011-DE33596A0A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4F00-BAEF-43CF-864C-C2F096F60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8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0EC-6F04-436D-B011-DE33596A0A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4F00-BAEF-43CF-864C-C2F096F60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09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0EC-6F04-436D-B011-DE33596A0A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4F00-BAEF-43CF-864C-C2F096F60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8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20EC-6F04-436D-B011-DE33596A0A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4F00-BAEF-43CF-864C-C2F096F60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2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820EC-6F04-436D-B011-DE33596A0A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E754F00-BAEF-43CF-864C-C2F096F60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7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Multi-color batteries">
            <a:extLst>
              <a:ext uri="{FF2B5EF4-FFF2-40B4-BE49-F238E27FC236}">
                <a16:creationId xmlns:a16="http://schemas.microsoft.com/office/drawing/2014/main" id="{BA01B445-BD5B-08BB-CE4E-3F1A7721C8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91" t="2339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2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47EE6-C884-6930-E299-C41CA641F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US" sz="3800" b="1" i="1" u="none" strike="noStrike">
                <a:effectLst/>
                <a:latin typeface="Times New Roman" panose="02020603050405020304" pitchFamily="18" charset="0"/>
              </a:rPr>
              <a:t>Lithium-Ion Battery Aging Dataset: Analysis and Insights</a:t>
            </a:r>
            <a:br>
              <a:rPr lang="en-US" sz="3800" b="0">
                <a:effectLst/>
              </a:rPr>
            </a:br>
            <a:endParaRPr lang="en-US" sz="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ACBC88-4436-7826-7C9A-C64AFC00C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0964" y="4050832"/>
            <a:ext cx="4573037" cy="1096899"/>
          </a:xfrm>
        </p:spPr>
        <p:txBody>
          <a:bodyPr>
            <a:normAutofit/>
          </a:bodyPr>
          <a:lstStyle/>
          <a:p>
            <a:pPr algn="ctr" rtl="0">
              <a:spcBef>
                <a:spcPts val="1800"/>
              </a:spcBef>
              <a:spcAft>
                <a:spcPts val="200"/>
              </a:spcAft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Yusuf Abdullatif-Ahmet Hakan Y</a:t>
            </a:r>
            <a:r>
              <a:rPr lang="tr-TR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ıldız</a:t>
            </a:r>
            <a:endParaRPr lang="en-US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algn="ctr" rtl="0">
              <a:spcBef>
                <a:spcPts val="1800"/>
              </a:spcBef>
              <a:spcAft>
                <a:spcPts val="200"/>
              </a:spcAft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2100006330-2000003057</a:t>
            </a:r>
            <a:endParaRPr lang="en-US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74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5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0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5EE6B-8E7A-8019-D6C3-D66032EB9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71538CA-06E2-93F6-DD23-3468395E0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W9 Capacity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97C076-E764-BBD8-95DE-4C9818305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041" y="2160588"/>
            <a:ext cx="6539955" cy="3881437"/>
          </a:xfrm>
        </p:spPr>
      </p:pic>
    </p:spTree>
    <p:extLst>
      <p:ext uri="{BB962C8B-B14F-4D97-AF65-F5344CB8AC3E}">
        <p14:creationId xmlns:p14="http://schemas.microsoft.com/office/powerpoint/2010/main" val="1055081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84EC8-D280-1893-C624-F444EF75A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796091-EFA3-362B-E249-68C10F86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W10 Capacity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A38A14-D29F-00BD-FB4B-8864EC363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041" y="2160588"/>
            <a:ext cx="6539955" cy="3881437"/>
          </a:xfrm>
        </p:spPr>
      </p:pic>
    </p:spTree>
    <p:extLst>
      <p:ext uri="{BB962C8B-B14F-4D97-AF65-F5344CB8AC3E}">
        <p14:creationId xmlns:p14="http://schemas.microsoft.com/office/powerpoint/2010/main" val="1970345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6E94D-86B2-87C5-AFDB-D882AD36D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38C2A-5260-4A4A-2560-849E695CA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G1 Capacity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5DBE21-81F1-2DD6-6301-9131B16A4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041" y="2160588"/>
            <a:ext cx="6539955" cy="3881437"/>
          </a:xfrm>
        </p:spPr>
      </p:pic>
    </p:spTree>
    <p:extLst>
      <p:ext uri="{BB962C8B-B14F-4D97-AF65-F5344CB8AC3E}">
        <p14:creationId xmlns:p14="http://schemas.microsoft.com/office/powerpoint/2010/main" val="1625866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5767E-475C-2BA2-508F-2256A1F3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E103B00-2549-671F-9683-C7898E482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V4 Capacity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306CA3-4C6A-75C4-42C4-A675741A7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041" y="2160588"/>
            <a:ext cx="6539955" cy="3881437"/>
          </a:xfrm>
        </p:spPr>
      </p:pic>
    </p:spTree>
    <p:extLst>
      <p:ext uri="{BB962C8B-B14F-4D97-AF65-F5344CB8AC3E}">
        <p14:creationId xmlns:p14="http://schemas.microsoft.com/office/powerpoint/2010/main" val="202690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57CE4-F12A-EE84-67FA-6233C92BE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489867-C37F-ABA4-AC37-27EE3E084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V5 Capacity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C1FE5A-DC56-F045-FA91-6EC63FB2A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041" y="2160588"/>
            <a:ext cx="6539955" cy="3881437"/>
          </a:xfrm>
        </p:spPr>
      </p:pic>
    </p:spTree>
    <p:extLst>
      <p:ext uri="{BB962C8B-B14F-4D97-AF65-F5344CB8AC3E}">
        <p14:creationId xmlns:p14="http://schemas.microsoft.com/office/powerpoint/2010/main" val="1257874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B84618-B433-42BD-7727-A8EFD5C90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F31DF-1359-6286-0D79-E44A5D440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EIS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BA25B0-4178-602C-F0BF-A33CD18D8CFB}"/>
              </a:ext>
            </a:extLst>
          </p:cNvPr>
          <p:cNvSpPr txBox="1"/>
          <p:nvPr/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b="1">
                <a:solidFill>
                  <a:schemeClr val="bg1"/>
                </a:solidFill>
              </a:rPr>
              <a:t>Smaller Semi-Circle:</a:t>
            </a:r>
            <a:r>
              <a:rPr lang="en-US" sz="1500">
                <a:solidFill>
                  <a:schemeClr val="bg1"/>
                </a:solidFill>
              </a:rPr>
              <a:t> Indicates lower internal resistance, which generally translates to better battery performance, faster charging, and higher power output.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b="1">
                <a:solidFill>
                  <a:schemeClr val="bg1"/>
                </a:solidFill>
              </a:rPr>
              <a:t>Larger Semi-Circle:</a:t>
            </a:r>
            <a:r>
              <a:rPr lang="en-US" sz="1500">
                <a:solidFill>
                  <a:schemeClr val="bg1"/>
                </a:solidFill>
              </a:rPr>
              <a:t> Suggests higher internal resistance, potentially leading to slower charging, lower power output, and reduced cycle life.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b="1">
                <a:solidFill>
                  <a:schemeClr val="bg1"/>
                </a:solidFill>
              </a:rPr>
              <a:t>Shift in Semi-Circle Position:</a:t>
            </a:r>
            <a:r>
              <a:rPr lang="en-US" sz="1500">
                <a:solidFill>
                  <a:schemeClr val="bg1"/>
                </a:solidFill>
              </a:rPr>
              <a:t> A shift in the semi-circle's position can indicate changes in the cell's electrochemical properties, such as degradation or aging.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003CFF-22B7-138C-4737-06DA72EE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898981"/>
            <a:ext cx="5143500" cy="3047523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679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B44CF-E016-300D-C0EF-89627BC1C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495-4BFF-0AD4-DFA1-EE56B22C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W3 EIS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9170FB-D577-71DA-BDA8-92E92D806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041" y="2160588"/>
            <a:ext cx="6539955" cy="3881437"/>
          </a:xfrm>
        </p:spPr>
      </p:pic>
    </p:spTree>
    <p:extLst>
      <p:ext uri="{BB962C8B-B14F-4D97-AF65-F5344CB8AC3E}">
        <p14:creationId xmlns:p14="http://schemas.microsoft.com/office/powerpoint/2010/main" val="3488118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00E44-8983-8958-CE25-A8138FA37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1D61D48-604B-6F55-BFD3-561CFD1D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W4 EIS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6BF159-9E66-D959-3978-CB82640B7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041" y="2160588"/>
            <a:ext cx="6539955" cy="3881437"/>
          </a:xfrm>
        </p:spPr>
      </p:pic>
    </p:spTree>
    <p:extLst>
      <p:ext uri="{BB962C8B-B14F-4D97-AF65-F5344CB8AC3E}">
        <p14:creationId xmlns:p14="http://schemas.microsoft.com/office/powerpoint/2010/main" val="2783564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5EBBD-C806-860B-B0DE-E95612FCE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7DD321E-D8AB-A8AB-5583-D0AD8F5F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W5 EIS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05488-D296-8BBA-D607-29B6D280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041" y="2160588"/>
            <a:ext cx="6539955" cy="3881437"/>
          </a:xfrm>
        </p:spPr>
      </p:pic>
    </p:spTree>
    <p:extLst>
      <p:ext uri="{BB962C8B-B14F-4D97-AF65-F5344CB8AC3E}">
        <p14:creationId xmlns:p14="http://schemas.microsoft.com/office/powerpoint/2010/main" val="51348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2E31D-574E-82E1-B6E7-92CA46A75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FC8DA2-10C1-9A7B-FED9-CC899211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W7 EIS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15ABC-208F-7FAB-337E-691E6A257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041" y="2160588"/>
            <a:ext cx="6539955" cy="3881437"/>
          </a:xfrm>
        </p:spPr>
      </p:pic>
    </p:spTree>
    <p:extLst>
      <p:ext uri="{BB962C8B-B14F-4D97-AF65-F5344CB8AC3E}">
        <p14:creationId xmlns:p14="http://schemas.microsoft.com/office/powerpoint/2010/main" val="279894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241BE68-FB9B-DBE2-316C-4CC1B8AE0E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097" b="909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DABE7-DE76-536D-0576-54B5C016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Importing data</a:t>
            </a:r>
          </a:p>
        </p:txBody>
      </p:sp>
    </p:spTree>
    <p:extLst>
      <p:ext uri="{BB962C8B-B14F-4D97-AF65-F5344CB8AC3E}">
        <p14:creationId xmlns:p14="http://schemas.microsoft.com/office/powerpoint/2010/main" val="134123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7B73B-C8E5-6FF5-F1EE-52B946B6B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A51A50-BB5C-0947-350C-E81F9251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W8 EIS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4775ED-3AA9-70CE-7506-0F3E80E5D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041" y="2160588"/>
            <a:ext cx="6539955" cy="3881437"/>
          </a:xfrm>
        </p:spPr>
      </p:pic>
    </p:spTree>
    <p:extLst>
      <p:ext uri="{BB962C8B-B14F-4D97-AF65-F5344CB8AC3E}">
        <p14:creationId xmlns:p14="http://schemas.microsoft.com/office/powerpoint/2010/main" val="451658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683E-6199-F3CA-8755-A223A1A2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9377BE-0E64-A8E3-5D22-E1241673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W9 EIS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D96F7F-87E0-AE95-2448-DEC33CF8A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041" y="2160588"/>
            <a:ext cx="6539955" cy="3881437"/>
          </a:xfrm>
        </p:spPr>
      </p:pic>
    </p:spTree>
    <p:extLst>
      <p:ext uri="{BB962C8B-B14F-4D97-AF65-F5344CB8AC3E}">
        <p14:creationId xmlns:p14="http://schemas.microsoft.com/office/powerpoint/2010/main" val="1897039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A33EA-E17E-8CA0-8C9C-7C6613607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0D78DC-FE6F-5807-A6C9-42C0F34D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W10 EIS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E702F3-0DC0-961F-C885-01D8527A0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041" y="2160588"/>
            <a:ext cx="6539955" cy="3881437"/>
          </a:xfrm>
        </p:spPr>
      </p:pic>
    </p:spTree>
    <p:extLst>
      <p:ext uri="{BB962C8B-B14F-4D97-AF65-F5344CB8AC3E}">
        <p14:creationId xmlns:p14="http://schemas.microsoft.com/office/powerpoint/2010/main" val="279755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042A1-CBAE-3546-56DD-500792E3F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9A91FC-2329-5A6A-EC21-EA185044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G1 EIS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27204D-756D-D9F7-C36E-3CF53100D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041" y="2160588"/>
            <a:ext cx="6539955" cy="3881437"/>
          </a:xfrm>
        </p:spPr>
      </p:pic>
    </p:spTree>
    <p:extLst>
      <p:ext uri="{BB962C8B-B14F-4D97-AF65-F5344CB8AC3E}">
        <p14:creationId xmlns:p14="http://schemas.microsoft.com/office/powerpoint/2010/main" val="1300697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3A3DA-BB9A-D8BE-B8C6-4845757DF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5826B8B-A91D-C60A-39D5-28F4E9EA9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V4 EIS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EAEE07-1372-9D94-895B-484577387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041" y="2160588"/>
            <a:ext cx="6539955" cy="3881437"/>
          </a:xfrm>
        </p:spPr>
      </p:pic>
    </p:spTree>
    <p:extLst>
      <p:ext uri="{BB962C8B-B14F-4D97-AF65-F5344CB8AC3E}">
        <p14:creationId xmlns:p14="http://schemas.microsoft.com/office/powerpoint/2010/main" val="3047870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303D1-5010-D0BE-278C-DEF36CB56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13F7A8-1C86-2B43-42E8-5C4FD062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V5 EIS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33C5E3-7D91-B67D-A80F-11096B5C2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041" y="2160588"/>
            <a:ext cx="6539955" cy="3881437"/>
          </a:xfrm>
        </p:spPr>
      </p:pic>
    </p:spTree>
    <p:extLst>
      <p:ext uri="{BB962C8B-B14F-4D97-AF65-F5344CB8AC3E}">
        <p14:creationId xmlns:p14="http://schemas.microsoft.com/office/powerpoint/2010/main" val="2597739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2F9372-24F5-7CB7-5798-212865605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7CA6D8-F6CD-9D7D-D6FF-8557A4F4D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W8 HPPC Test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5A901B-9AF1-A78D-C093-B49FC7B6B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Steeper Voltage Drop during Discharge:</a:t>
            </a:r>
            <a:r>
              <a:rPr lang="en-US" dirty="0">
                <a:solidFill>
                  <a:schemeClr val="bg1"/>
                </a:solidFill>
              </a:rPr>
              <a:t> Aged batteries exhibit a more rapid voltage drop during high-current discharge pulses.</a:t>
            </a:r>
          </a:p>
          <a:p>
            <a:r>
              <a:rPr lang="en-US" dirty="0">
                <a:solidFill>
                  <a:schemeClr val="bg1"/>
                </a:solidFill>
              </a:rPr>
              <a:t>Slower Voltage Recovery during Charge: The voltage recovery after a discharge pulse is slower in aged batteries.</a:t>
            </a:r>
          </a:p>
          <a:p>
            <a:r>
              <a:rPr lang="en-US" dirty="0">
                <a:solidFill>
                  <a:schemeClr val="bg1"/>
                </a:solidFill>
              </a:rPr>
              <a:t>Reduced Power Capability: The peak power that the battery can deliver decreases due to increased internal resistance.</a:t>
            </a:r>
          </a:p>
        </p:txBody>
      </p:sp>
      <p:pic>
        <p:nvPicPr>
          <p:cNvPr id="5" name="Content Placeholder 4" descr="A graph of a test&#10;&#10;Description automatically generated with medium confidence">
            <a:extLst>
              <a:ext uri="{FF2B5EF4-FFF2-40B4-BE49-F238E27FC236}">
                <a16:creationId xmlns:a16="http://schemas.microsoft.com/office/drawing/2014/main" id="{CB105497-9BC7-CFD9-6E4D-90A425181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886122"/>
            <a:ext cx="5143500" cy="3073241"/>
          </a:xfrm>
          <a:prstGeom prst="rect">
            <a:avLst/>
          </a:prstGeom>
        </p:spPr>
      </p:pic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64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3CA19-B988-20B1-6FC7-43308D50C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8FD9F-0DDD-7BE1-D2E9-7E3924BE6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W3 HPPC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FD9F1F-A4F4-F490-2FDD-37A5E0F04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8989" y="1779179"/>
            <a:ext cx="7294022" cy="4351338"/>
          </a:xfrm>
        </p:spPr>
      </p:pic>
    </p:spTree>
    <p:extLst>
      <p:ext uri="{BB962C8B-B14F-4D97-AF65-F5344CB8AC3E}">
        <p14:creationId xmlns:p14="http://schemas.microsoft.com/office/powerpoint/2010/main" val="3344378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48AFC-35FC-4E83-701F-CB27544B7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79CBB1A-874E-CF9B-8C29-95F97928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W4 HPPC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3ED51E-2483-8822-8D7D-002313E3D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848" y="2160588"/>
            <a:ext cx="6506341" cy="3881437"/>
          </a:xfrm>
        </p:spPr>
      </p:pic>
    </p:spTree>
    <p:extLst>
      <p:ext uri="{BB962C8B-B14F-4D97-AF65-F5344CB8AC3E}">
        <p14:creationId xmlns:p14="http://schemas.microsoft.com/office/powerpoint/2010/main" val="615655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0FD59-DE02-AF24-B8BF-6F18F9396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620B3A5-36C0-C152-8300-1BCE4DDD8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W5 HPPC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B641F1-B7D2-B3BA-6371-32707A570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848" y="2160588"/>
            <a:ext cx="6506341" cy="3881437"/>
          </a:xfrm>
        </p:spPr>
      </p:pic>
    </p:spTree>
    <p:extLst>
      <p:ext uri="{BB962C8B-B14F-4D97-AF65-F5344CB8AC3E}">
        <p14:creationId xmlns:p14="http://schemas.microsoft.com/office/powerpoint/2010/main" val="259618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E08F6-1C7A-B2CC-F47F-2B4922821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729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Analysing Cycles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B2D784-A957-A096-C0BA-719F3097A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2815" y="1362636"/>
            <a:ext cx="2640985" cy="170134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E3E97-971D-99B1-043E-0505388FD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62637"/>
            <a:ext cx="2640985" cy="1708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D7C76B-FD1F-7549-9FA7-3BA0746B2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746" y="1362636"/>
            <a:ext cx="2640985" cy="1708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CE8398-3B73-905D-43D5-85EC8B14A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291" y="1362636"/>
            <a:ext cx="2640985" cy="17088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317C14-E9E7-E72F-2C7D-F0B6F2668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3115613"/>
            <a:ext cx="2640985" cy="17013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37F2D6-C899-7A4B-593B-04939E0C2A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6746" y="3071509"/>
            <a:ext cx="2640985" cy="1727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9D3925-3987-DB19-712E-A9ACD11BAB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291" y="3071508"/>
            <a:ext cx="2640985" cy="17013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F23D10-B4EE-091E-D043-0DA8316299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3837" y="3071507"/>
            <a:ext cx="2640985" cy="17278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0A9357-2E00-6FBA-3C67-2036658114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540" y="4763830"/>
            <a:ext cx="2640985" cy="17278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DFFEE7-8B38-AC13-76AA-4597CEB06B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0405" y="4816955"/>
            <a:ext cx="2640985" cy="172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26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5F788-CE33-7B38-3720-939C322C1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5779E7-F854-DDA7-3438-63B34B5E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W7 HPPC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EA100F-7468-9163-781E-F97DF37D5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848" y="2160588"/>
            <a:ext cx="6506341" cy="3881437"/>
          </a:xfrm>
        </p:spPr>
      </p:pic>
    </p:spTree>
    <p:extLst>
      <p:ext uri="{BB962C8B-B14F-4D97-AF65-F5344CB8AC3E}">
        <p14:creationId xmlns:p14="http://schemas.microsoft.com/office/powerpoint/2010/main" val="871910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ACBEC-C5A6-A923-A73C-2232C16DA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D818BA-12AE-3B28-5393-F0336EC07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W9 HPPC Test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1985B8-9601-A92E-8905-85C8C66F3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848" y="2160588"/>
            <a:ext cx="6506341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5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7C209-325C-B8B3-3C6E-5FC6BE966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FC3AC0-5C23-4344-94E7-BBE195ED9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W10 HPPC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7DD945-0CBD-9E7B-E2A5-E18FB4D41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848" y="2160588"/>
            <a:ext cx="6506341" cy="3881437"/>
          </a:xfrm>
        </p:spPr>
      </p:pic>
    </p:spTree>
    <p:extLst>
      <p:ext uri="{BB962C8B-B14F-4D97-AF65-F5344CB8AC3E}">
        <p14:creationId xmlns:p14="http://schemas.microsoft.com/office/powerpoint/2010/main" val="2148736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10555-4036-5974-C20C-8E7D7231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AD43180-F581-9EA9-BD31-6C597DC8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G1 HPPC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6C8D72-62A8-8AAF-5C16-C071F52DA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848" y="2160588"/>
            <a:ext cx="6506341" cy="3881437"/>
          </a:xfrm>
        </p:spPr>
      </p:pic>
    </p:spTree>
    <p:extLst>
      <p:ext uri="{BB962C8B-B14F-4D97-AF65-F5344CB8AC3E}">
        <p14:creationId xmlns:p14="http://schemas.microsoft.com/office/powerpoint/2010/main" val="108836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97A5C-470A-6AC9-D84C-82BBCD0DC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53FEE04-BCC2-7F95-04E4-FF88B549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V4 HPPC Test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08BAAC-7354-B6F3-1930-8779F4673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848" y="2160588"/>
            <a:ext cx="6506341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90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3BFDC-C942-AA1E-54EC-834B1B684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961954B-A107-DA46-BEF6-866F5AB06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V5 HPPC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20FED4-3F2A-832B-46EB-90377B4BA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848" y="2160588"/>
            <a:ext cx="6506341" cy="3881437"/>
          </a:xfrm>
        </p:spPr>
      </p:pic>
    </p:spTree>
    <p:extLst>
      <p:ext uri="{BB962C8B-B14F-4D97-AF65-F5344CB8AC3E}">
        <p14:creationId xmlns:p14="http://schemas.microsoft.com/office/powerpoint/2010/main" val="777168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7303E0-E974-6858-04AF-12C82E26E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1679E-4A44-1C0C-82E5-88FA65274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W8 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FE12FB-1400-277B-82CC-58E2A3BFE586}"/>
              </a:ext>
            </a:extLst>
          </p:cNvPr>
          <p:cNvSpPr txBox="1"/>
          <p:nvPr/>
        </p:nvSpPr>
        <p:spPr>
          <a:xfrm>
            <a:off x="5536734" y="2614453"/>
            <a:ext cx="3274037" cy="1629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 GB dataset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221 million entries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 columns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D5852B-CB18-40A7-5354-20635005E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3" r="16673"/>
          <a:stretch/>
        </p:blipFill>
        <p:spPr>
          <a:xfrm>
            <a:off x="-1" y="0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70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967E-CAF9-B3A9-4D50-E83B0BE8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3ABA4-3D60-D7B7-0D84-8C8286A2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19" y="2142094"/>
            <a:ext cx="3705742" cy="1190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C69096-6E14-3180-7449-87AE74214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2195340"/>
            <a:ext cx="4220164" cy="2467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9BCB7D-8D1D-C87F-3B39-93748E1FC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819" y="3428999"/>
            <a:ext cx="5010849" cy="1343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71E049-9A0F-070C-6DE5-27AB4659E739}"/>
              </a:ext>
            </a:extLst>
          </p:cNvPr>
          <p:cNvSpPr txBox="1"/>
          <p:nvPr/>
        </p:nvSpPr>
        <p:spPr>
          <a:xfrm>
            <a:off x="2941320" y="5415759"/>
            <a:ext cx="501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No null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No duplicates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371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921EC-71EF-F38D-A0D7-E26C28875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64D70-2A3D-B79C-985E-73F49BB5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66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Check for outliers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964E93-C10A-93BB-850B-7C830CE86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058" y="849916"/>
            <a:ext cx="4472653" cy="28940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BD0B3-A85A-7584-51C4-164F85246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827441"/>
            <a:ext cx="4472653" cy="2939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E957AD-C50E-29D7-8109-3E8064727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057" y="3743986"/>
            <a:ext cx="4472653" cy="2894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0B0E09-31AC-2C41-06B9-672CB2F7F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7" y="3743986"/>
            <a:ext cx="4472652" cy="293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22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1AB0D-EF80-5D38-4C6F-48954CCD0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BCFBC-281D-1099-E3C7-CA452339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Voltage over Time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EC53A6-3A09-3B72-D02D-D603A9055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966" y="1483439"/>
            <a:ext cx="7251404" cy="4764961"/>
          </a:xfrm>
        </p:spPr>
      </p:pic>
    </p:spTree>
    <p:extLst>
      <p:ext uri="{BB962C8B-B14F-4D97-AF65-F5344CB8AC3E}">
        <p14:creationId xmlns:p14="http://schemas.microsoft.com/office/powerpoint/2010/main" val="89765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A56F4-F5BF-54AD-9C54-CD7319215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A7F3-18CD-C676-6078-71D19CA2D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Analysing Diagnostic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262C6-F63F-448B-241D-D58F60FE3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663"/>
            <a:ext cx="10515600" cy="5021211"/>
          </a:xfrm>
        </p:spPr>
        <p:txBody>
          <a:bodyPr>
            <a:normAutofit/>
          </a:bodyPr>
          <a:lstStyle/>
          <a:p>
            <a:r>
              <a:rPr lang="en-GB" dirty="0"/>
              <a:t>Capacity Test</a:t>
            </a:r>
          </a:p>
          <a:p>
            <a:pPr lvl="1"/>
            <a:r>
              <a:rPr lang="en-GB" dirty="0"/>
              <a:t>Measures the battery’s ability to store and deliver energy</a:t>
            </a:r>
          </a:p>
          <a:p>
            <a:pPr lvl="1"/>
            <a:r>
              <a:rPr lang="en-GB" dirty="0"/>
              <a:t>Determines the battery’s usable energy capacity </a:t>
            </a:r>
          </a:p>
          <a:p>
            <a:r>
              <a:rPr lang="en-US" dirty="0"/>
              <a:t>Electrochemical Impedance Spectroscopy</a:t>
            </a:r>
            <a:r>
              <a:rPr lang="en-GB" dirty="0"/>
              <a:t> Test</a:t>
            </a:r>
          </a:p>
          <a:p>
            <a:pPr lvl="1"/>
            <a:r>
              <a:rPr lang="en-US" dirty="0"/>
              <a:t>Analyzes the battery's resistance to electrical current at different frequencies.</a:t>
            </a:r>
            <a:endParaRPr lang="en-GB" dirty="0"/>
          </a:p>
          <a:p>
            <a:pPr lvl="1"/>
            <a:r>
              <a:rPr lang="en-US" dirty="0"/>
              <a:t>Provides insights into the battery's internal resistance, which affects charging speed and power delivery.</a:t>
            </a:r>
            <a:endParaRPr lang="en-GB" dirty="0"/>
          </a:p>
          <a:p>
            <a:r>
              <a:rPr lang="en-US" dirty="0"/>
              <a:t>Hybrid Pulse Power Characterization (HPPC)</a:t>
            </a:r>
            <a:r>
              <a:rPr lang="en-GB" dirty="0"/>
              <a:t> Test</a:t>
            </a:r>
          </a:p>
          <a:p>
            <a:pPr lvl="1"/>
            <a:r>
              <a:rPr lang="en-US" dirty="0"/>
              <a:t>Simulates real-world driving conditions by subjecting the battery to repeated charge and discharge cycles with varying power levels.</a:t>
            </a:r>
          </a:p>
          <a:p>
            <a:pPr lvl="1"/>
            <a:r>
              <a:rPr lang="en-US" dirty="0"/>
              <a:t>Evaluates the battery's power delivery capabilities under different load conditions, providing information on its suitability for various applications.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383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77149A-7001-7C5B-C184-781A16216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436A1B-E30D-EE95-065E-033A5514B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572" y="1131994"/>
            <a:ext cx="665273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44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B30EF6-3097-617C-0357-6B9E0C2D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E8786-3846-9CC2-0D2C-C164C0ECB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572" y="1131994"/>
            <a:ext cx="665273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3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FBE607-6C99-5D1F-5137-6AA6C725F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9D8F0D-6F13-A576-9B2D-4B3786CEB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572" y="1131994"/>
            <a:ext cx="665273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69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DFDF00-304B-3339-2FF3-8F24F43EC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445141-EC22-7929-3521-172DD8F02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572" y="1131994"/>
            <a:ext cx="665273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72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EA0970-5097-17B8-3567-F6021F13C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48DF20-84CF-3EE1-CC82-8EA26B044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572" y="1131994"/>
            <a:ext cx="665273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23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74F2F1-5F6D-EC02-1769-3D62086CB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C3582-2787-25EB-8A6E-76FC38CB5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572" y="1131994"/>
            <a:ext cx="665273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822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6D168E-9EB5-A0AE-86BE-E9D4518E8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EA5616-D1B7-C9C0-9292-73D566191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572" y="1131994"/>
            <a:ext cx="665273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85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7835F7-A4C5-B55B-0282-B0C626DD9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E34032-6F18-884C-4A17-736FEFA4D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572" y="1131994"/>
            <a:ext cx="665273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80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02E1F6-0D2A-F16C-E748-7A224710B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FE0BB2-73C8-5434-2E51-EC8996A9A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572" y="1131994"/>
            <a:ext cx="665273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53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D3D9C5-FE24-F43B-220E-62B6DC695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1FD6E9-0DC6-28D3-968B-2637746AD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572" y="1131994"/>
            <a:ext cx="665273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6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E0E0567-005E-C41E-0352-2AB547E9A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W8 Capacity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1E41B-DCE4-45E7-C8C9-0ED32EDF8070}"/>
              </a:ext>
            </a:extLst>
          </p:cNvPr>
          <p:cNvSpPr txBox="1"/>
          <p:nvPr/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1">
                <a:solidFill>
                  <a:schemeClr val="bg1"/>
                </a:solidFill>
              </a:rPr>
              <a:t>Voltage:</a:t>
            </a:r>
            <a:r>
              <a:rPr lang="en-US">
                <a:solidFill>
                  <a:schemeClr val="bg1"/>
                </a:solidFill>
              </a:rPr>
              <a:t> The electrical potential difference between two points in a circuit. In batteries, it's the driving force that pushes electrons from the negative terminal to the positive terminal.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1">
                <a:solidFill>
                  <a:schemeClr val="bg1"/>
                </a:solidFill>
              </a:rPr>
              <a:t>Capacity:</a:t>
            </a:r>
            <a:r>
              <a:rPr lang="en-US">
                <a:solidFill>
                  <a:schemeClr val="bg1"/>
                </a:solidFill>
              </a:rPr>
              <a:t> The amount of electrical charge a battery can store and deliver. It's typically measured in Ampere-hours (Ah) or Watt-hours (Wh).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D0A08-D916-22C1-FEC9-E74816E79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898981"/>
            <a:ext cx="5143500" cy="3047523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024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1B455B-0A34-3BF5-7660-49AC4F895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E25338-1436-8F1E-C411-5A65218BD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572" y="1131994"/>
            <a:ext cx="665273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52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B5BABA-780C-7FEF-FBCB-BB659075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52DF21-5C3D-30B9-5602-3A4287129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572" y="1131994"/>
            <a:ext cx="665273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04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DE752A-FB03-28A5-B075-F83DA6BE4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1A7B13-93E7-5F1A-4129-16F5FB596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572" y="1131994"/>
            <a:ext cx="665273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50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F0DD1A-0F7F-CCF0-2E7D-C07C11F52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141416-9150-F7B2-C243-9DA137A79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572" y="1131994"/>
            <a:ext cx="665273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37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7DAE2D-C082-EA4E-5293-A3316412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43E534-0B52-B534-093F-B14BDFA2A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2206" y="480060"/>
            <a:ext cx="7084539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31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0D636F-F4EB-A329-54E6-410A23FD0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4AD203-8E71-3D0C-4AE2-367A865E8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145" y="475826"/>
            <a:ext cx="8107052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90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B8974-D9C9-DF97-E4BA-4EA016D52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188922-BDF9-6636-3E98-25130E26F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4018" y="1131994"/>
            <a:ext cx="6725840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48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F6E77D-5AB1-6C1C-071E-A3A83A3F1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C5536-4A8F-3009-99C6-3CCD5F92D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936" y="1584345"/>
            <a:ext cx="11001080" cy="368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65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voltage comparison&#10;&#10;Description automatically generated">
            <a:extLst>
              <a:ext uri="{FF2B5EF4-FFF2-40B4-BE49-F238E27FC236}">
                <a16:creationId xmlns:a16="http://schemas.microsoft.com/office/drawing/2014/main" id="{C6CAE87D-F259-9C1F-8718-B7FAF1176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951" y="1133807"/>
            <a:ext cx="8500715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54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8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FA102446-88C2-A9BB-6F4A-8B4894E5A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805" y="1131994"/>
            <a:ext cx="8384267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9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A65BF-212A-2931-DB17-1D4EE6147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FCAA9-D875-C015-8BD0-A89D64B57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W3 Capacity tests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407879-9D76-B46A-8A4D-F2BF27C13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041" y="2160588"/>
            <a:ext cx="6539955" cy="3881437"/>
          </a:xfrm>
        </p:spPr>
      </p:pic>
    </p:spTree>
    <p:extLst>
      <p:ext uri="{BB962C8B-B14F-4D97-AF65-F5344CB8AC3E}">
        <p14:creationId xmlns:p14="http://schemas.microsoft.com/office/powerpoint/2010/main" val="4073142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18A79E-0848-8597-5424-B30E02098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65AFA8-8022-15BA-2964-06E4929CA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500" y="1131994"/>
            <a:ext cx="7116877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833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58EF2D-2DC1-5AEF-CB9D-3B10C4B0E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34C2AF-9A4E-8FC8-6D85-78901D57A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8243" y="574922"/>
            <a:ext cx="5172466" cy="56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575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B832C4-9BA2-EB9F-EEC0-66DA99B38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art of a diagram&#10;&#10;Description automatically generated with medium confidence">
            <a:extLst>
              <a:ext uri="{FF2B5EF4-FFF2-40B4-BE49-F238E27FC236}">
                <a16:creationId xmlns:a16="http://schemas.microsoft.com/office/drawing/2014/main" id="{1737CEEF-C8C2-C235-A890-95B43F707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2243" y="1131994"/>
            <a:ext cx="4349390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212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35D42C-9AB3-7F06-20E3-1E89EB416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9BD524-A0E7-7C76-A531-3AB60FAF5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826" y="1131994"/>
            <a:ext cx="7008224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658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9A2116-AB65-8858-3E61-8DBA751D4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3DB1DD-47DF-1037-CACF-AA1630A17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67" y="1131994"/>
            <a:ext cx="846154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728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0A6FD6-D7E4-96EA-70CE-19207243E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F62FC0-1D48-9A94-B0E6-781F6144A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709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073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1E19E-C669-349C-2B28-43BF17881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23" r="2125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417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5ADA07-1291-7557-58EB-36FC237B3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500" y="1131994"/>
            <a:ext cx="7116877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29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5816BC-01CF-0EB2-E4FF-8B6704FA0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636" y="1131994"/>
            <a:ext cx="7200605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997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C3EDFE-5AA3-9EDA-ABDC-01F02DC68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992015-9BA1-8F4B-F01A-D6398630F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500" y="1131994"/>
            <a:ext cx="7116877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88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4D2F0-D29D-CCF6-57DE-CF0297FD0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DF13-4F55-91D7-32E1-8BFF49FA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W4 Capacity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0D4271-129A-EED1-E34F-DAEC8091F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041" y="2160588"/>
            <a:ext cx="6539955" cy="3881437"/>
          </a:xfrm>
        </p:spPr>
      </p:pic>
    </p:spTree>
    <p:extLst>
      <p:ext uri="{BB962C8B-B14F-4D97-AF65-F5344CB8AC3E}">
        <p14:creationId xmlns:p14="http://schemas.microsoft.com/office/powerpoint/2010/main" val="5462098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BE54A-3E22-9B08-7102-09E18C2F1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79A2B2-B046-92E5-A680-6F7B38FDD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9688" r="-2" b="-2"/>
          <a:stretch/>
        </p:blipFill>
        <p:spPr>
          <a:xfrm>
            <a:off x="2014371" y="1131994"/>
            <a:ext cx="8165135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59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9E7D2-92BA-0987-7B58-7A508F4DA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C3C6C3-5B83-446A-30F2-842337FFF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2457" y="498285"/>
            <a:ext cx="6764038" cy="586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153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27B4A-6B80-0648-CB26-DC2E79F0E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058F0-5573-66F3-AA61-1102F994A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04" y="543762"/>
            <a:ext cx="6818944" cy="576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160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B27DAA-6ED4-4FA9-558C-CE21632BE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915" y="480060"/>
            <a:ext cx="9179578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201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870013-6CEC-CBD6-B9BB-A088EC0E2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BDCA3C-B3B3-B865-CFF6-339C3B65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Linear Regression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3001CB-8C97-8093-6536-7C0876D6F4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0995"/>
          <a:stretch/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330834-D4D6-B6E7-1005-C13A78D2C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4919" r="2" b="2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9C5D81-908E-F38F-9E07-A492CC6A6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4" y="0"/>
            <a:ext cx="6013206" cy="409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64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BF69F-2684-CCFE-299F-CF6AF60D7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88EA89-3E87-C3E5-0389-60EA27144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Random Forest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E72EBA-F8E2-ABA3-C316-40365C9C5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338" y="229562"/>
            <a:ext cx="10030811" cy="44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285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27F22C-7F51-A572-D545-313144564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9FFA0F-7A8E-6087-F4AD-E40F7E15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XGBoost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25355C-C0F1-85AD-5A43-BAF39D7F9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" b="6909"/>
          <a:stretch/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EA5930-11DF-FC02-0D84-177F5AEB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27" r="2" b="458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94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0099D7-9E2B-669C-401E-54A87005D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AD797E-D9F5-8596-37A3-3BB43B6A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LightGBM Regressor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DF4774-9967-D7DA-92F3-5635058FB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" b="6810"/>
          <a:stretch/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D327CD-3F07-AE41-C9BD-EE093D0112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283" r="2" b="2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5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CE5313-B992-3389-F2E2-B0D3347D4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6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8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9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0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1" name="Isosceles Triangle 100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2" name="Isosceles Triangle 101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FC0BDA-CBED-CA80-8F82-E1F6CFFC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Gradient Boost Regressor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6425DA53-8C29-000D-BE82-6DEA5232B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" b="15148"/>
          <a:stretch/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C28BE-D6FB-B65E-DB11-65E9229F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283" r="2" b="2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6EC522-CB8D-9CAD-F64A-68B47CF40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-8467"/>
            <a:ext cx="6034554" cy="41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19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78A96-E7C2-8118-B588-283A22EBE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1981-E581-3816-B6BC-84E075DE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74C6EE-DA88-1935-30AD-B6DCDC502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9507" y="700372"/>
            <a:ext cx="3219899" cy="36485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F3F161-26B9-B7C7-A36C-B8C248DAD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" y="90487"/>
            <a:ext cx="803910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91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2A405-753D-3467-2EC9-8487A78DC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807202-795A-94FD-40C3-64D935CBF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W5 Capacity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B953C8-6ED8-181A-6FC9-4D6FB8CBA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041" y="2160588"/>
            <a:ext cx="6539955" cy="3881437"/>
          </a:xfrm>
        </p:spPr>
      </p:pic>
    </p:spTree>
    <p:extLst>
      <p:ext uri="{BB962C8B-B14F-4D97-AF65-F5344CB8AC3E}">
        <p14:creationId xmlns:p14="http://schemas.microsoft.com/office/powerpoint/2010/main" val="6058536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97E8B6-D4AE-2542-EE87-E82C21C35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277390"/>
            <a:ext cx="9941259" cy="429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408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1840-B9ED-E1B5-187E-6EDD0019F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GB" dirty="0"/>
              <a:t>What is being done</a:t>
            </a:r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ED97B36D-ADC4-5FC3-0554-C968A5DE1E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807126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7821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998ED-1838-8C77-6333-7040396F5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AA4F908-6F43-BFA3-E521-0E26B704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W7 Capacity test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826583-1687-F425-FEF6-8C294475A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041" y="2160588"/>
            <a:ext cx="6539955" cy="3881437"/>
          </a:xfrm>
        </p:spPr>
      </p:pic>
    </p:spTree>
    <p:extLst>
      <p:ext uri="{BB962C8B-B14F-4D97-AF65-F5344CB8AC3E}">
        <p14:creationId xmlns:p14="http://schemas.microsoft.com/office/powerpoint/2010/main" val="195529551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e8d2bea-2110-4061-805c-e0f6d8c7c74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74455A292F6BFB479BA38C80EFDF1B00" ma:contentTypeVersion="6" ma:contentTypeDescription="Yeni belge oluşturun." ma:contentTypeScope="" ma:versionID="f9f893acd88120289e5e82fbeebf0c97">
  <xsd:schema xmlns:xsd="http://www.w3.org/2001/XMLSchema" xmlns:xs="http://www.w3.org/2001/XMLSchema" xmlns:p="http://schemas.microsoft.com/office/2006/metadata/properties" xmlns:ns3="8e8d2bea-2110-4061-805c-e0f6d8c7c74b" targetNamespace="http://schemas.microsoft.com/office/2006/metadata/properties" ma:root="true" ma:fieldsID="c3764584b4e2f38124e0eb246a993d8a" ns3:_="">
    <xsd:import namespace="8e8d2bea-2110-4061-805c-e0f6d8c7c74b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8d2bea-2110-4061-805c-e0f6d8c7c74b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DateTaken" ma:index="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6F4FBF-9BFD-4264-B003-BBF19CB22EF9}">
  <ds:schemaRefs>
    <ds:schemaRef ds:uri="http://purl.org/dc/elements/1.1/"/>
    <ds:schemaRef ds:uri="http://schemas.microsoft.com/office/2006/documentManagement/types"/>
    <ds:schemaRef ds:uri="8e8d2bea-2110-4061-805c-e0f6d8c7c74b"/>
    <ds:schemaRef ds:uri="http://purl.org/dc/terms/"/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56B15C7-509D-4858-89E8-610F21E8F3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8d2bea-2110-4061-805c-e0f6d8c7c7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9CF1CE-28AF-4B39-9CDE-D50B2D9C8F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2538</TotalTime>
  <Words>481</Words>
  <Application>Microsoft Office PowerPoint</Application>
  <PresentationFormat>Widescreen</PresentationFormat>
  <Paragraphs>75</Paragraphs>
  <Slides>81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Aptos</vt:lpstr>
      <vt:lpstr>Arial</vt:lpstr>
      <vt:lpstr>Times New Roman</vt:lpstr>
      <vt:lpstr>Trebuchet MS</vt:lpstr>
      <vt:lpstr>Wingdings 3</vt:lpstr>
      <vt:lpstr>Facet</vt:lpstr>
      <vt:lpstr>Lithium-Ion Battery Aging Dataset: Analysis and Insights </vt:lpstr>
      <vt:lpstr>Importing data</vt:lpstr>
      <vt:lpstr>Analysing Cycles</vt:lpstr>
      <vt:lpstr>Analysing Diagnostic Tests</vt:lpstr>
      <vt:lpstr>W8 Capacity test</vt:lpstr>
      <vt:lpstr>W3 Capacity tests</vt:lpstr>
      <vt:lpstr>W4 Capacity test</vt:lpstr>
      <vt:lpstr>W5 Capacity test</vt:lpstr>
      <vt:lpstr>W7 Capacity test</vt:lpstr>
      <vt:lpstr>W9 Capacity test</vt:lpstr>
      <vt:lpstr>W10 Capacity test</vt:lpstr>
      <vt:lpstr>G1 Capacity test</vt:lpstr>
      <vt:lpstr>V4 Capacity test</vt:lpstr>
      <vt:lpstr>V5 Capacity test</vt:lpstr>
      <vt:lpstr>EIS TEST</vt:lpstr>
      <vt:lpstr>W3 EIS Test</vt:lpstr>
      <vt:lpstr>W4 EIS Test</vt:lpstr>
      <vt:lpstr>W5 EIS Test</vt:lpstr>
      <vt:lpstr>W7 EIS Test</vt:lpstr>
      <vt:lpstr>W8 EIS Test</vt:lpstr>
      <vt:lpstr>W9 EIS Test</vt:lpstr>
      <vt:lpstr>W10 EIS Test</vt:lpstr>
      <vt:lpstr>G1 EIS Test</vt:lpstr>
      <vt:lpstr>V4 EIS Test</vt:lpstr>
      <vt:lpstr>V5 EIS Test</vt:lpstr>
      <vt:lpstr>W8 HPPC Test</vt:lpstr>
      <vt:lpstr>W3 HPPC Test</vt:lpstr>
      <vt:lpstr>W4 HPPC Test</vt:lpstr>
      <vt:lpstr>W5 HPPC Test</vt:lpstr>
      <vt:lpstr>W7 HPPC Test</vt:lpstr>
      <vt:lpstr>W9 HPPC Test</vt:lpstr>
      <vt:lpstr>W10 HPPC Test</vt:lpstr>
      <vt:lpstr>G1 HPPC Test</vt:lpstr>
      <vt:lpstr>V4 HPPC Test</vt:lpstr>
      <vt:lpstr>V5 HPPC Test</vt:lpstr>
      <vt:lpstr>W8 Cycle</vt:lpstr>
      <vt:lpstr>PowerPoint Presentation</vt:lpstr>
      <vt:lpstr>Check for outliers</vt:lpstr>
      <vt:lpstr>Voltage over Time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Regression</vt:lpstr>
      <vt:lpstr>Random Forest regression</vt:lpstr>
      <vt:lpstr>XGBoost </vt:lpstr>
      <vt:lpstr>LightGBM Regressor</vt:lpstr>
      <vt:lpstr>Gradient Boost Regressor</vt:lpstr>
      <vt:lpstr>PowerPoint Presentation</vt:lpstr>
      <vt:lpstr>PowerPoint Presentation</vt:lpstr>
      <vt:lpstr>What is being done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Yousuf Mubarak Shah</dc:creator>
  <cp:lastModifiedBy>Yousuf Mubarak Shah</cp:lastModifiedBy>
  <cp:revision>7</cp:revision>
  <dcterms:created xsi:type="dcterms:W3CDTF">2024-12-16T15:51:45Z</dcterms:created>
  <dcterms:modified xsi:type="dcterms:W3CDTF">2024-12-18T20:02:47Z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0x01010074455A292F6BFB479BA38C80EFDF1B00</vt:lpwstr>
  </property>
</Properties>
</file>